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74" r:id="rId6"/>
    <p:sldId id="275" r:id="rId7"/>
    <p:sldId id="276" r:id="rId8"/>
    <p:sldId id="277" r:id="rId9"/>
    <p:sldId id="278" r:id="rId10"/>
    <p:sldId id="287" r:id="rId11"/>
    <p:sldId id="288" r:id="rId12"/>
    <p:sldId id="289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73" r:id="rId22"/>
  </p:sldIdLst>
  <p:sldSz cx="9906000" cy="6858000" type="A4"/>
  <p:notesSz cx="6888163" cy="10020300"/>
  <p:embeddedFontLst>
    <p:embeddedFont>
      <p:font typeface="Raleway" panose="020B0600000101010101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117">
          <p15:clr>
            <a:srgbClr val="A4A3A4"/>
          </p15:clr>
        </p15:guide>
        <p15:guide id="3" orient="horz" pos="1933">
          <p15:clr>
            <a:srgbClr val="A4A3A4"/>
          </p15:clr>
        </p15:guide>
        <p15:guide id="4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7">
          <p15:clr>
            <a:srgbClr val="A4A3A4"/>
          </p15:clr>
        </p15:guide>
        <p15:guide id="2" pos="3158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ax8+NFUM48hS5AyPVL4p+6U0x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74" y="78"/>
      </p:cViewPr>
      <p:guideLst>
        <p:guide orient="horz" pos="2157"/>
        <p:guide pos="3117"/>
        <p:guide orient="horz" pos="193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77"/>
        <p:guide pos="31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01899" y="0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Google Shape;9;n" descr="C:/Users/wegokorea/AppData/Roaming/PolarisOffice/ETemp/8668_9018624/fImage229324454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7926" y="4092731"/>
            <a:ext cx="696216" cy="2038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695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41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224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598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96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0193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01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761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6830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716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750888"/>
            <a:ext cx="542766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9138" y="4758608"/>
            <a:ext cx="5511174" cy="450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275" tIns="48125" rIns="96275" bIns="481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901898" y="9515935"/>
            <a:ext cx="2985621" cy="50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191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9" name="Google Shape;279;p17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3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486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3965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97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52475"/>
            <a:ext cx="5424487" cy="3756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9138" y="4759363"/>
            <a:ext cx="5510530" cy="450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901899" y="9517442"/>
            <a:ext cx="2984978" cy="50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48300" rIns="96600" bIns="483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462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 rot="5400000">
            <a:off x="2689860" y="-594360"/>
            <a:ext cx="452628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 rot="5400000">
            <a:off x="6061868" y="1993108"/>
            <a:ext cx="5851525" cy="241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body" idx="1"/>
          </p:nvPr>
        </p:nvSpPr>
        <p:spPr>
          <a:xfrm rot="5400000">
            <a:off x="1150144" y="-338930"/>
            <a:ext cx="5851525" cy="707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20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75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536575" y="1600201"/>
            <a:ext cx="474662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5448300" y="1600201"/>
            <a:ext cx="474662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>
            <a:spLocks noGrp="1"/>
          </p:cNvSpPr>
          <p:nvPr>
            <p:ph type="pic" idx="2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66000"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8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ft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8"/>
          <p:cNvSpPr/>
          <p:nvPr/>
        </p:nvSpPr>
        <p:spPr>
          <a:xfrm>
            <a:off x="-87630" y="6830695"/>
            <a:ext cx="10081260" cy="86360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" name="Google Shape;17;p18" descr="D:\wego\wego korea document\company logo\새로운 로고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65368" y="6035017"/>
            <a:ext cx="1424360" cy="4616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"/>
          <p:cNvGrpSpPr/>
          <p:nvPr/>
        </p:nvGrpSpPr>
        <p:grpSpPr>
          <a:xfrm>
            <a:off x="596515" y="2739730"/>
            <a:ext cx="8712969" cy="977299"/>
            <a:chOff x="501401" y="2783865"/>
            <a:chExt cx="8919074" cy="1048459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501401" y="2783865"/>
              <a:ext cx="8919074" cy="693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2020 자율주행 교육</a:t>
              </a:r>
              <a:endParaRPr sz="3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4110355" y="3493770"/>
              <a:ext cx="5257165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Malgun Gothic"/>
                <a:buNone/>
              </a:pPr>
              <a:r>
                <a:rPr lang="en-US" sz="1600" b="0" i="0" u="none" strike="noStrike" cap="none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WeGo 위고 주식회사</a:t>
              </a:r>
              <a:endParaRPr/>
            </a:p>
          </p:txBody>
        </p:sp>
        <p:cxnSp>
          <p:nvCxnSpPr>
            <p:cNvPr id="95" name="Google Shape;95;p1"/>
            <p:cNvCxnSpPr/>
            <p:nvPr/>
          </p:nvCxnSpPr>
          <p:spPr>
            <a:xfrm rot="10800000" flipH="1">
              <a:off x="1791351" y="3493770"/>
              <a:ext cx="6412887" cy="33020"/>
            </a:xfrm>
            <a:prstGeom prst="straightConnector1">
              <a:avLst/>
            </a:prstGeom>
            <a:noFill/>
            <a:ln w="1905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Semantic Segmentation</a:t>
            </a:r>
            <a:r>
              <a:rPr lang="ko-KR" altLang="en-US" sz="1800" dirty="0">
                <a:latin typeface="+mj-ea"/>
                <a:ea typeface="+mj-ea"/>
              </a:rPr>
              <a:t>을 처리하는 방식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Pixel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en-US" altLang="ko-KR" sz="1800" dirty="0">
                <a:latin typeface="+mj-ea"/>
                <a:ea typeface="+mj-ea"/>
              </a:rPr>
              <a:t>based Segmentation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이미지를 이진화 시킨 후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특정 도메인으로 변경 이후 </a:t>
            </a:r>
            <a:r>
              <a:rPr lang="en-US" altLang="ko-KR" sz="1800" dirty="0">
                <a:latin typeface="+mj-ea"/>
                <a:ea typeface="+mj-ea"/>
              </a:rPr>
              <a:t>Segmentation</a:t>
            </a:r>
            <a:r>
              <a:rPr lang="ko-KR" altLang="en-US" sz="1800" dirty="0">
                <a:latin typeface="+mj-ea"/>
                <a:ea typeface="+mj-ea"/>
              </a:rPr>
              <a:t>을 위한 </a:t>
            </a:r>
            <a:r>
              <a:rPr lang="en-US" altLang="ko-KR" sz="1800" dirty="0">
                <a:latin typeface="+mj-ea"/>
                <a:ea typeface="+mj-ea"/>
              </a:rPr>
              <a:t>Threshold</a:t>
            </a:r>
            <a:r>
              <a:rPr lang="ko-KR" altLang="en-US" sz="1800" dirty="0">
                <a:latin typeface="+mj-ea"/>
                <a:ea typeface="+mj-ea"/>
              </a:rPr>
              <a:t>를 설정하여 </a:t>
            </a:r>
            <a:r>
              <a:rPr lang="en-US" altLang="ko-KR" sz="1800" dirty="0">
                <a:latin typeface="+mj-ea"/>
                <a:ea typeface="+mj-ea"/>
              </a:rPr>
              <a:t>Segmentation</a:t>
            </a:r>
            <a:r>
              <a:rPr lang="ko-KR" altLang="en-US" sz="1800" dirty="0">
                <a:latin typeface="+mj-ea"/>
                <a:ea typeface="+mj-ea"/>
              </a:rPr>
              <a:t>을 진행</a:t>
            </a:r>
          </a:p>
        </p:txBody>
      </p:sp>
      <p:pic>
        <p:nvPicPr>
          <p:cNvPr id="1026" name="Picture 2" descr="Overview">
            <a:extLst>
              <a:ext uri="{FF2B5EF4-FFF2-40B4-BE49-F238E27FC236}">
                <a16:creationId xmlns:a16="http://schemas.microsoft.com/office/drawing/2014/main" id="{43AE4ACB-4E3F-4100-B932-B6091E74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84" y="3190660"/>
            <a:ext cx="5154631" cy="322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1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Semantic Segmentation</a:t>
            </a:r>
            <a:r>
              <a:rPr lang="ko-KR" altLang="en-US" sz="1800" dirty="0">
                <a:latin typeface="+mj-ea"/>
                <a:ea typeface="+mj-ea"/>
              </a:rPr>
              <a:t>을 처리하는 방식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Edge based segmentation – </a:t>
            </a:r>
            <a:r>
              <a:rPr lang="ko-KR" altLang="en-US" sz="1800" dirty="0">
                <a:latin typeface="+mj-ea"/>
                <a:ea typeface="+mj-ea"/>
              </a:rPr>
              <a:t>기존의 </a:t>
            </a:r>
            <a:r>
              <a:rPr lang="en-US" altLang="ko-KR" sz="1800" dirty="0">
                <a:latin typeface="+mj-ea"/>
                <a:ea typeface="+mj-ea"/>
              </a:rPr>
              <a:t>Edge </a:t>
            </a:r>
            <a:r>
              <a:rPr lang="ko-KR" altLang="en-US" sz="1800" dirty="0">
                <a:latin typeface="+mj-ea"/>
                <a:ea typeface="+mj-ea"/>
              </a:rPr>
              <a:t>검출 방식을 확장하여 </a:t>
            </a:r>
            <a:r>
              <a:rPr lang="en-US" altLang="ko-KR" sz="1800" dirty="0">
                <a:latin typeface="+mj-ea"/>
                <a:ea typeface="+mj-ea"/>
              </a:rPr>
              <a:t>Segmentation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F4C8D27-CFD8-4817-915E-C83CA9A4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096" y="2301787"/>
            <a:ext cx="6052675" cy="405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11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Semantic Segmentation</a:t>
            </a:r>
            <a:r>
              <a:rPr lang="ko-KR" altLang="en-US" sz="1800" dirty="0">
                <a:latin typeface="+mj-ea"/>
                <a:ea typeface="+mj-ea"/>
              </a:rPr>
              <a:t>을 처리하는 방식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Region based Segmentation – </a:t>
            </a:r>
            <a:r>
              <a:rPr lang="ko-KR" altLang="en-US" sz="1800" dirty="0">
                <a:latin typeface="+mj-ea"/>
                <a:ea typeface="+mj-ea"/>
              </a:rPr>
              <a:t>특정 픽셀을 시작점으로 하여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같은 속성을 가지는 부분으로 영역을 확장하는 방식을 이용하여 </a:t>
            </a:r>
            <a:r>
              <a:rPr lang="en-US" altLang="ko-KR" sz="1800" dirty="0">
                <a:latin typeface="+mj-ea"/>
                <a:ea typeface="+mj-ea"/>
              </a:rPr>
              <a:t>Segmentation</a:t>
            </a:r>
            <a:r>
              <a:rPr lang="ko-KR" altLang="en-US" sz="1800" dirty="0">
                <a:latin typeface="+mj-ea"/>
                <a:ea typeface="+mj-ea"/>
              </a:rPr>
              <a:t>을 진행</a:t>
            </a: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91C021-6924-4463-AA73-8FCE8971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3109848"/>
            <a:ext cx="43910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75EAEF1-8DEB-4401-B4B9-3EDACEFA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00105"/>
            <a:ext cx="37242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3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기존에 적용하는 </a:t>
            </a:r>
            <a:r>
              <a:rPr lang="en-US" altLang="ko-KR" sz="1800" dirty="0" err="1">
                <a:latin typeface="+mj-ea"/>
                <a:ea typeface="+mj-ea"/>
              </a:rPr>
              <a:t>AlexNet</a:t>
            </a:r>
            <a:r>
              <a:rPr lang="en-US" altLang="ko-KR" sz="1800" dirty="0">
                <a:latin typeface="+mj-ea"/>
                <a:ea typeface="+mj-ea"/>
              </a:rPr>
              <a:t> or VGG </a:t>
            </a:r>
            <a:r>
              <a:rPr lang="ko-KR" altLang="en-US" sz="1800" dirty="0">
                <a:latin typeface="+mj-ea"/>
                <a:ea typeface="+mj-ea"/>
              </a:rPr>
              <a:t>등의 분류기의 경우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입력 이미지의 차원을 줄여서 처리하는 방식이므로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자세한 </a:t>
            </a:r>
            <a:r>
              <a:rPr lang="en-US" altLang="ko-KR" sz="1800" dirty="0">
                <a:latin typeface="+mj-ea"/>
                <a:ea typeface="+mj-ea"/>
              </a:rPr>
              <a:t>Pixel </a:t>
            </a:r>
            <a:r>
              <a:rPr lang="ko-KR" altLang="en-US" sz="1800" dirty="0">
                <a:latin typeface="+mj-ea"/>
                <a:ea typeface="+mj-ea"/>
              </a:rPr>
              <a:t>정보를 얻기가 쉽지 않음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이를 해결하기 위해</a:t>
            </a:r>
            <a:r>
              <a:rPr lang="en-US" altLang="ko-KR" sz="1800" dirty="0">
                <a:latin typeface="+mj-ea"/>
                <a:ea typeface="+mj-ea"/>
              </a:rPr>
              <a:t>, Semantic Segmentation</a:t>
            </a:r>
            <a:r>
              <a:rPr lang="ko-KR" altLang="en-US" sz="1800" dirty="0">
                <a:latin typeface="+mj-ea"/>
                <a:ea typeface="+mj-ea"/>
              </a:rPr>
              <a:t>의 경우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en-US" altLang="ko-KR" sz="1800" dirty="0" err="1">
                <a:latin typeface="+mj-ea"/>
                <a:ea typeface="+mj-ea"/>
              </a:rPr>
              <a:t>Downsampling</a:t>
            </a:r>
            <a:r>
              <a:rPr lang="en-US" altLang="ko-KR" sz="1800" dirty="0">
                <a:latin typeface="+mj-ea"/>
                <a:ea typeface="+mj-ea"/>
              </a:rPr>
              <a:t> &amp; </a:t>
            </a:r>
            <a:r>
              <a:rPr lang="en-US" altLang="ko-KR" sz="1800" dirty="0" err="1">
                <a:latin typeface="+mj-ea"/>
                <a:ea typeface="+mj-ea"/>
              </a:rPr>
              <a:t>Upsampling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latin typeface="+mj-ea"/>
                <a:ea typeface="+mj-ea"/>
              </a:rPr>
              <a:t>형태로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구현되어 있음</a:t>
            </a:r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7D886F28-872B-42AE-8C34-BFE4E6DC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3" y="3592853"/>
            <a:ext cx="9058749" cy="21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1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+mj-ea"/>
                <a:ea typeface="+mj-ea"/>
              </a:rPr>
              <a:t>Downsampling</a:t>
            </a:r>
            <a:r>
              <a:rPr lang="en-US" altLang="ko-KR" sz="1800" dirty="0">
                <a:latin typeface="+mj-ea"/>
                <a:ea typeface="+mj-ea"/>
              </a:rPr>
              <a:t> : </a:t>
            </a:r>
            <a:r>
              <a:rPr lang="ko-KR" altLang="en-US" sz="1800" dirty="0">
                <a:latin typeface="+mj-ea"/>
                <a:ea typeface="+mj-ea"/>
              </a:rPr>
              <a:t>차원을 줄여서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적은 메모리로 </a:t>
            </a:r>
            <a:r>
              <a:rPr lang="en-US" altLang="ko-KR" sz="1800" dirty="0">
                <a:latin typeface="+mj-ea"/>
                <a:ea typeface="+mj-ea"/>
              </a:rPr>
              <a:t>Convolution</a:t>
            </a:r>
            <a:r>
              <a:rPr lang="ko-KR" altLang="en-US" sz="1800" dirty="0">
                <a:latin typeface="+mj-ea"/>
                <a:ea typeface="+mj-ea"/>
              </a:rPr>
              <a:t>을 진행하기 위함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보통 </a:t>
            </a:r>
            <a:r>
              <a:rPr lang="en-US" altLang="ko-KR" sz="1800" dirty="0">
                <a:latin typeface="+mj-ea"/>
                <a:ea typeface="+mj-ea"/>
              </a:rPr>
              <a:t>Stride</a:t>
            </a:r>
            <a:r>
              <a:rPr lang="ko-KR" altLang="en-US" sz="1800" dirty="0">
                <a:latin typeface="+mj-ea"/>
                <a:ea typeface="+mj-ea"/>
              </a:rPr>
              <a:t>를 </a:t>
            </a:r>
            <a:r>
              <a:rPr lang="en-US" altLang="ko-KR" sz="1800" dirty="0">
                <a:latin typeface="+mj-ea"/>
                <a:ea typeface="+mj-ea"/>
              </a:rPr>
              <a:t>2</a:t>
            </a:r>
            <a:r>
              <a:rPr lang="ko-KR" altLang="en-US" sz="1800" dirty="0">
                <a:latin typeface="+mj-ea"/>
                <a:ea typeface="+mj-ea"/>
              </a:rPr>
              <a:t>이상으로 사용하는 </a:t>
            </a:r>
            <a:r>
              <a:rPr lang="en-US" altLang="ko-KR" sz="1800" dirty="0">
                <a:latin typeface="+mj-ea"/>
                <a:ea typeface="+mj-ea"/>
              </a:rPr>
              <a:t>Convolution or Pooling</a:t>
            </a:r>
            <a:r>
              <a:rPr lang="ko-KR" altLang="en-US" sz="1800" dirty="0">
                <a:latin typeface="+mj-ea"/>
                <a:ea typeface="+mj-ea"/>
              </a:rPr>
              <a:t>을 사용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+mj-ea"/>
                <a:ea typeface="+mj-ea"/>
              </a:rPr>
              <a:t>Upsampling</a:t>
            </a:r>
            <a:r>
              <a:rPr lang="en-US" altLang="ko-KR" sz="1800" dirty="0">
                <a:latin typeface="+mj-ea"/>
                <a:ea typeface="+mj-ea"/>
              </a:rPr>
              <a:t> : </a:t>
            </a:r>
            <a:r>
              <a:rPr lang="ko-KR" altLang="en-US" sz="1800" dirty="0">
                <a:latin typeface="+mj-ea"/>
                <a:ea typeface="+mj-ea"/>
              </a:rPr>
              <a:t>최종 결과의 차원을 늘려서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입력과 같은 차원으로 변경</a:t>
            </a:r>
          </a:p>
        </p:txBody>
      </p:sp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7D886F28-872B-42AE-8C34-BFE4E6DC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3" y="3592853"/>
            <a:ext cx="9058749" cy="21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56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FCN – Fully Convolutional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기존의 </a:t>
            </a:r>
            <a:r>
              <a:rPr lang="en-US" altLang="ko-KR" sz="1800" dirty="0" err="1">
                <a:latin typeface="+mj-ea"/>
                <a:ea typeface="+mj-ea"/>
              </a:rPr>
              <a:t>AlexNet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en-US" altLang="ko-KR" sz="1800" dirty="0" err="1">
                <a:latin typeface="+mj-ea"/>
                <a:ea typeface="+mj-ea"/>
              </a:rPr>
              <a:t>VGGNet</a:t>
            </a:r>
            <a:r>
              <a:rPr lang="ko-KR" altLang="en-US" sz="1800" dirty="0">
                <a:latin typeface="+mj-ea"/>
                <a:ea typeface="+mj-ea"/>
              </a:rPr>
              <a:t>의 경우</a:t>
            </a:r>
            <a:r>
              <a:rPr lang="en-US" altLang="ko-KR" sz="1800" dirty="0">
                <a:latin typeface="+mj-ea"/>
                <a:ea typeface="+mj-ea"/>
              </a:rPr>
              <a:t>, fully-</a:t>
            </a:r>
            <a:r>
              <a:rPr lang="en-US" altLang="ko-KR" sz="1800" dirty="0" err="1">
                <a:latin typeface="+mj-ea"/>
                <a:ea typeface="+mj-ea"/>
              </a:rPr>
              <a:t>conneted</a:t>
            </a:r>
            <a:r>
              <a:rPr lang="en-US" altLang="ko-KR" sz="1800" dirty="0">
                <a:latin typeface="+mj-ea"/>
                <a:ea typeface="+mj-ea"/>
              </a:rPr>
              <a:t> layer</a:t>
            </a:r>
            <a:r>
              <a:rPr lang="ko-KR" altLang="en-US" sz="1800" dirty="0">
                <a:latin typeface="+mj-ea"/>
                <a:ea typeface="+mj-ea"/>
              </a:rPr>
              <a:t>를 사용하여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입력 이미지를 작게 만들어서 </a:t>
            </a:r>
            <a:r>
              <a:rPr lang="en-US" altLang="ko-KR" sz="1800" dirty="0">
                <a:latin typeface="+mj-ea"/>
                <a:ea typeface="+mj-ea"/>
              </a:rPr>
              <a:t>Class</a:t>
            </a:r>
            <a:r>
              <a:rPr lang="ko-KR" altLang="en-US" sz="1800" dirty="0">
                <a:latin typeface="+mj-ea"/>
                <a:ea typeface="+mj-ea"/>
              </a:rPr>
              <a:t>를 예측하는 방식을 사용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F255ACD-91DF-457E-B8B8-DE2429C7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7" y="3312284"/>
            <a:ext cx="8428585" cy="232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95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이러한 방식의 경우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이미지를 변형시키는 방식을 사용하므로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물체의 </a:t>
            </a:r>
            <a:r>
              <a:rPr lang="en-US" altLang="ko-KR" sz="1800" dirty="0">
                <a:latin typeface="+mj-ea"/>
                <a:ea typeface="+mj-ea"/>
              </a:rPr>
              <a:t>Class</a:t>
            </a:r>
            <a:r>
              <a:rPr lang="ko-KR" altLang="en-US" sz="1800" dirty="0">
                <a:latin typeface="+mj-ea"/>
                <a:ea typeface="+mj-ea"/>
              </a:rPr>
              <a:t>가 무엇인지 검출하는 것에는 문제가 없지만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위치 정보가 소실되어서 물체의 위치를 </a:t>
            </a:r>
            <a:r>
              <a:rPr lang="ko-KR" altLang="en-US" sz="1800" dirty="0" err="1">
                <a:latin typeface="+mj-ea"/>
                <a:ea typeface="+mj-ea"/>
              </a:rPr>
              <a:t>찾아내는데는</a:t>
            </a:r>
            <a:r>
              <a:rPr lang="ko-KR" altLang="en-US" sz="1800" dirty="0">
                <a:latin typeface="+mj-ea"/>
                <a:ea typeface="+mj-ea"/>
              </a:rPr>
              <a:t> 문제가 생김 </a:t>
            </a:r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이를 해결할 다른 방법이 필요</a:t>
            </a: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F255ACD-91DF-457E-B8B8-DE2429C7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7" y="3312284"/>
            <a:ext cx="8428585" cy="232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20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이를 해결하기 위해 나온 것이 </a:t>
            </a:r>
            <a:r>
              <a:rPr lang="en-US" altLang="ko-KR" sz="1800" dirty="0">
                <a:latin typeface="+mj-ea"/>
                <a:ea typeface="+mj-ea"/>
              </a:rPr>
              <a:t>FCN – Fully Convolutional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F255ACD-91DF-457E-B8B8-DE2429C7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07" y="1670433"/>
            <a:ext cx="8428585" cy="232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D1B1F20-8096-4B0C-825D-E716F58A4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29" y="3997639"/>
            <a:ext cx="8135610" cy="265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90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이를 해결하기 위해 나온 것이 </a:t>
            </a:r>
            <a:r>
              <a:rPr lang="en-US" altLang="ko-KR" sz="1800" dirty="0">
                <a:latin typeface="+mj-ea"/>
                <a:ea typeface="+mj-ea"/>
              </a:rPr>
              <a:t>FCN – Fully Convolutional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이로</a:t>
            </a:r>
            <a:r>
              <a:rPr lang="en-US" altLang="ko-KR" sz="1800" dirty="0">
                <a:latin typeface="+mj-ea"/>
                <a:ea typeface="+mj-ea"/>
              </a:rPr>
              <a:t> </a:t>
            </a:r>
            <a:r>
              <a:rPr lang="ko-KR" altLang="en-US" sz="1800" dirty="0">
                <a:latin typeface="+mj-ea"/>
                <a:ea typeface="+mj-ea"/>
              </a:rPr>
              <a:t>인해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입력 이미지의 크기에 제한을 받지 않게 되었음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최종적으로 특성 </a:t>
            </a:r>
            <a:r>
              <a:rPr lang="ko-KR" altLang="en-US" sz="1800" dirty="0" err="1">
                <a:latin typeface="+mj-ea"/>
                <a:ea typeface="+mj-ea"/>
              </a:rPr>
              <a:t>맵의</a:t>
            </a:r>
            <a:r>
              <a:rPr lang="ko-KR" altLang="en-US" sz="1800" dirty="0">
                <a:latin typeface="+mj-ea"/>
                <a:ea typeface="+mj-ea"/>
              </a:rPr>
              <a:t> 크기가 </a:t>
            </a:r>
            <a:r>
              <a:rPr lang="en-US" altLang="ko-KR" sz="1800" dirty="0">
                <a:latin typeface="+mj-ea"/>
                <a:ea typeface="+mj-ea"/>
              </a:rPr>
              <a:t>H/32 x W/32</a:t>
            </a:r>
            <a:r>
              <a:rPr lang="ko-KR" altLang="en-US" sz="1800" dirty="0">
                <a:latin typeface="+mj-ea"/>
                <a:ea typeface="+mj-ea"/>
              </a:rPr>
              <a:t>가 되지만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이는 대략적으로는 이미지의 위치 정보를 유지하고 있다는 것을 의미</a:t>
            </a: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AEA3F10-A7E0-4574-9A36-F65D156B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57" y="3209013"/>
            <a:ext cx="8316685" cy="25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91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또한 최종 </a:t>
            </a:r>
            <a:r>
              <a:rPr lang="ko-KR" altLang="en-US" sz="1800" dirty="0" err="1">
                <a:latin typeface="+mj-ea"/>
                <a:ea typeface="+mj-ea"/>
              </a:rPr>
              <a:t>특성맵은</a:t>
            </a:r>
            <a:r>
              <a:rPr lang="ko-KR" altLang="en-US" sz="1800" dirty="0">
                <a:latin typeface="+mj-ea"/>
                <a:ea typeface="+mj-ea"/>
              </a:rPr>
              <a:t> 각각의 클래스에 대한 결과를 얻어낼 수 있음</a:t>
            </a:r>
            <a:endParaRPr lang="en-US" altLang="ko-KR" sz="1800" dirty="0"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각 픽셀 별로</a:t>
            </a:r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고양이 </a:t>
            </a:r>
            <a:r>
              <a:rPr lang="en-US" altLang="ko-KR" sz="1800" dirty="0">
                <a:latin typeface="+mj-ea"/>
                <a:ea typeface="+mj-ea"/>
                <a:sym typeface="Wingdings" panose="05000000000000000000" pitchFamily="2" charset="2"/>
              </a:rPr>
              <a:t>or 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강아지의 </a:t>
            </a:r>
            <a:r>
              <a:rPr lang="ko-KR" altLang="en-US" sz="1800" dirty="0" err="1">
                <a:latin typeface="+mj-ea"/>
                <a:ea typeface="+mj-ea"/>
                <a:sym typeface="Wingdings" panose="05000000000000000000" pitchFamily="2" charset="2"/>
              </a:rPr>
              <a:t>픽셀값이</a:t>
            </a:r>
            <a:r>
              <a:rPr lang="ko-KR" altLang="en-US" sz="1800" dirty="0">
                <a:latin typeface="+mj-ea"/>
                <a:ea typeface="+mj-ea"/>
                <a:sym typeface="Wingdings" panose="05000000000000000000" pitchFamily="2" charset="2"/>
              </a:rPr>
              <a:t> 높게 결과가 출력</a:t>
            </a: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87A17DE-4A4D-47E9-9673-A9091C42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77" y="2588935"/>
            <a:ext cx="7699513" cy="390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77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20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28464" y="332656"/>
            <a:ext cx="1567180" cy="400685"/>
          </a:xfrm>
          <a:prstGeom prst="rect">
            <a:avLst/>
          </a:prstGeom>
          <a:solidFill>
            <a:srgbClr val="0F243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561654" y="332655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>
            <a:off x="1725490" y="532045"/>
            <a:ext cx="7101205" cy="1270"/>
          </a:xfrm>
          <a:prstGeom prst="straightConnector1">
            <a:avLst/>
          </a:prstGeom>
          <a:noFill/>
          <a:ln w="190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Google Shape;105;p2"/>
          <p:cNvSpPr txBox="1"/>
          <p:nvPr/>
        </p:nvSpPr>
        <p:spPr>
          <a:xfrm>
            <a:off x="751134" y="1059095"/>
            <a:ext cx="8403731" cy="64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4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이와 같은 형태의 결과로 나온 것이 </a:t>
            </a:r>
            <a:r>
              <a:rPr lang="en-US" altLang="ko-KR" sz="1800" dirty="0">
                <a:latin typeface="+mj-ea"/>
                <a:ea typeface="+mj-ea"/>
              </a:rPr>
              <a:t>Semantic </a:t>
            </a:r>
            <a:r>
              <a:rPr lang="en-US" altLang="ko-KR" sz="1800" dirty="0" err="1">
                <a:latin typeface="+mj-ea"/>
                <a:ea typeface="+mj-ea"/>
              </a:rPr>
              <a:t>Segmenation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이 외의 기술에 대해서는 </a:t>
            </a:r>
            <a:r>
              <a:rPr lang="en-US" altLang="ko-KR" sz="1800" dirty="0" err="1">
                <a:latin typeface="+mj-ea"/>
                <a:ea typeface="+mj-ea"/>
              </a:rPr>
              <a:t>Paperswithcode</a:t>
            </a:r>
            <a:r>
              <a:rPr lang="en-US" altLang="ko-KR" sz="1800" dirty="0">
                <a:latin typeface="+mj-ea"/>
                <a:ea typeface="+mj-ea"/>
              </a:rPr>
              <a:t> or Kaggle </a:t>
            </a:r>
            <a:r>
              <a:rPr lang="ko-KR" altLang="en-US" sz="1800" dirty="0">
                <a:latin typeface="+mj-ea"/>
                <a:ea typeface="+mj-ea"/>
              </a:rPr>
              <a:t>홈페이지를 참고</a:t>
            </a:r>
            <a:endParaRPr lang="en-US" altLang="ko-KR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6729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83" name="Google Shape;283;p17" descr="qna | ㅍㅍㅅ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572" y="1480964"/>
            <a:ext cx="6920654" cy="389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1969335" y="1673806"/>
            <a:ext cx="3217902" cy="3217902"/>
          </a:xfrm>
          <a:prstGeom prst="rect">
            <a:avLst/>
          </a:prstGeom>
          <a:solidFill>
            <a:srgbClr val="0F243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1975525" y="1790899"/>
            <a:ext cx="3152995" cy="153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44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  <a:endParaRPr sz="6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5" name="Google Shape;135;p5"/>
          <p:cNvCxnSpPr/>
          <p:nvPr/>
        </p:nvCxnSpPr>
        <p:spPr>
          <a:xfrm>
            <a:off x="2374860" y="3090545"/>
            <a:ext cx="280979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5"/>
          <p:cNvSpPr txBox="1"/>
          <p:nvPr/>
        </p:nvSpPr>
        <p:spPr>
          <a:xfrm>
            <a:off x="2318723" y="4126252"/>
            <a:ext cx="2809796" cy="467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25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1625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 descr="1편: Semantic Segmentation 첫걸음!. Semantic Segmentation이란? 기본적인 접근 방법은? | by  심현주 | Hyunjulie | Medium">
            <a:extLst>
              <a:ext uri="{FF2B5EF4-FFF2-40B4-BE49-F238E27FC236}">
                <a16:creationId xmlns:a16="http://schemas.microsoft.com/office/drawing/2014/main" id="{AA49189E-4709-457A-BA49-FCA95AF68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6" y="3429000"/>
            <a:ext cx="9181707" cy="25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F507D-0B9B-4F85-AFBA-76ED70AE5A03}"/>
              </a:ext>
            </a:extLst>
          </p:cNvPr>
          <p:cNvSpPr txBox="1"/>
          <p:nvPr/>
        </p:nvSpPr>
        <p:spPr>
          <a:xfrm>
            <a:off x="443060" y="886120"/>
            <a:ext cx="8832915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Semantic Segmentation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Object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en-US" altLang="ko-KR" sz="1800" dirty="0">
                <a:latin typeface="+mj-ea"/>
                <a:ea typeface="+mj-ea"/>
              </a:rPr>
              <a:t>Detection + Object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Yolo</a:t>
            </a:r>
            <a:r>
              <a:rPr lang="ko-KR" altLang="en-US" sz="1800" dirty="0">
                <a:latin typeface="+mj-ea"/>
                <a:ea typeface="+mj-ea"/>
              </a:rPr>
              <a:t>와 같은 </a:t>
            </a:r>
            <a:r>
              <a:rPr lang="en-US" altLang="ko-KR" sz="1800" dirty="0">
                <a:latin typeface="+mj-ea"/>
                <a:ea typeface="+mj-ea"/>
              </a:rPr>
              <a:t>Object Detection</a:t>
            </a:r>
            <a:r>
              <a:rPr lang="ko-KR" altLang="en-US" sz="1800" dirty="0">
                <a:latin typeface="+mj-ea"/>
                <a:ea typeface="+mj-ea"/>
              </a:rPr>
              <a:t>의 상위 호환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Picture 2" descr="1편: Semantic Segmentation 첫걸음!. Semantic Segmentation이란? 기본적인 접근 방법은? | by  심현주 | Hyunjulie | Medium">
            <a:extLst>
              <a:ext uri="{FF2B5EF4-FFF2-40B4-BE49-F238E27FC236}">
                <a16:creationId xmlns:a16="http://schemas.microsoft.com/office/drawing/2014/main" id="{AA49189E-4709-457A-BA49-FCA95AF68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6" y="3429000"/>
            <a:ext cx="9181707" cy="25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F507D-0B9B-4F85-AFBA-76ED70AE5A03}"/>
              </a:ext>
            </a:extLst>
          </p:cNvPr>
          <p:cNvSpPr txBox="1"/>
          <p:nvPr/>
        </p:nvSpPr>
        <p:spPr>
          <a:xfrm>
            <a:off x="443060" y="886120"/>
            <a:ext cx="8832915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자율 주행에서 뿐만 아니라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다양한 분야에서 적용 가능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마찬가지로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기존의 방법에서 </a:t>
            </a:r>
            <a:r>
              <a:rPr lang="ko-KR" altLang="en-US" sz="1800" dirty="0" err="1">
                <a:latin typeface="+mj-ea"/>
                <a:ea typeface="+mj-ea"/>
              </a:rPr>
              <a:t>딥러닝을</a:t>
            </a:r>
            <a:r>
              <a:rPr lang="ko-KR" altLang="en-US" sz="1800" dirty="0">
                <a:latin typeface="+mj-ea"/>
                <a:ea typeface="+mj-ea"/>
              </a:rPr>
              <a:t> 적용하여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획기적인 발전을 이룸</a:t>
            </a:r>
          </a:p>
        </p:txBody>
      </p:sp>
    </p:spTree>
    <p:extLst>
      <p:ext uri="{BB962C8B-B14F-4D97-AF65-F5344CB8AC3E}">
        <p14:creationId xmlns:p14="http://schemas.microsoft.com/office/powerpoint/2010/main" val="2134035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F507D-0B9B-4F85-AFBA-76ED70AE5A03}"/>
              </a:ext>
            </a:extLst>
          </p:cNvPr>
          <p:cNvSpPr txBox="1"/>
          <p:nvPr/>
        </p:nvSpPr>
        <p:spPr>
          <a:xfrm>
            <a:off x="443060" y="886120"/>
            <a:ext cx="8832915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+mj-ea"/>
                <a:ea typeface="+mj-ea"/>
              </a:rPr>
              <a:t>DeepLab</a:t>
            </a:r>
            <a:r>
              <a:rPr lang="en-US" altLang="ko-KR" sz="1800" dirty="0">
                <a:latin typeface="+mj-ea"/>
                <a:ea typeface="+mj-ea"/>
              </a:rPr>
              <a:t> V3+</a:t>
            </a:r>
            <a:r>
              <a:rPr lang="ko-KR" altLang="en-US" sz="1800" dirty="0">
                <a:latin typeface="+mj-ea"/>
                <a:ea typeface="+mj-ea"/>
              </a:rPr>
              <a:t>를 적용한 </a:t>
            </a:r>
            <a:r>
              <a:rPr lang="en-US" altLang="ko-KR" sz="1800" dirty="0">
                <a:latin typeface="+mj-ea"/>
                <a:ea typeface="+mj-ea"/>
              </a:rPr>
              <a:t>Portrait Mode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Semantic Segmentation</a:t>
            </a:r>
            <a:r>
              <a:rPr lang="ko-KR" altLang="en-US" sz="1800" dirty="0">
                <a:latin typeface="+mj-ea"/>
                <a:ea typeface="+mj-ea"/>
              </a:rPr>
              <a:t>을 이용하여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사진에 있는 인물을 검출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이 후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인물을 제외한 나머지 배경을 흐릿하게 변경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197DD559-F464-4AAC-8C10-5C9A27B6A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43" y="2884749"/>
            <a:ext cx="5168348" cy="33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86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F507D-0B9B-4F85-AFBA-76ED70AE5A03}"/>
              </a:ext>
            </a:extLst>
          </p:cNvPr>
          <p:cNvSpPr txBox="1"/>
          <p:nvPr/>
        </p:nvSpPr>
        <p:spPr>
          <a:xfrm>
            <a:off x="443060" y="886120"/>
            <a:ext cx="9058749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Semantic Segmentation</a:t>
            </a:r>
            <a:r>
              <a:rPr lang="ko-KR" altLang="en-US" sz="1800" dirty="0">
                <a:latin typeface="+mj-ea"/>
                <a:ea typeface="+mj-ea"/>
              </a:rPr>
              <a:t>의 경우</a:t>
            </a:r>
            <a:r>
              <a:rPr lang="en-US" altLang="ko-KR" sz="1800" dirty="0">
                <a:latin typeface="+mj-ea"/>
                <a:ea typeface="+mj-ea"/>
              </a:rPr>
              <a:t>, Pixel Level</a:t>
            </a:r>
            <a:r>
              <a:rPr lang="ko-KR" altLang="en-US" sz="1800" dirty="0">
                <a:latin typeface="+mj-ea"/>
                <a:ea typeface="+mj-ea"/>
              </a:rPr>
              <a:t>의 정확성까지 필요한 고급 기술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Object Classification : </a:t>
            </a:r>
            <a:r>
              <a:rPr lang="ko-KR" altLang="en-US" sz="1800" dirty="0">
                <a:latin typeface="+mj-ea"/>
                <a:ea typeface="+mj-ea"/>
              </a:rPr>
              <a:t>물체에 대해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정확한 </a:t>
            </a:r>
            <a:r>
              <a:rPr lang="en-US" altLang="ko-KR" sz="1800" dirty="0">
                <a:latin typeface="+mj-ea"/>
                <a:ea typeface="+mj-ea"/>
              </a:rPr>
              <a:t>Label</a:t>
            </a:r>
            <a:r>
              <a:rPr lang="ko-KR" altLang="en-US" sz="1800" dirty="0">
                <a:latin typeface="+mj-ea"/>
                <a:ea typeface="+mj-ea"/>
              </a:rPr>
              <a:t>을 예측하는 기술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Object Detection : </a:t>
            </a:r>
            <a:r>
              <a:rPr lang="ko-KR" altLang="en-US" sz="1800" dirty="0">
                <a:latin typeface="+mj-ea"/>
                <a:ea typeface="+mj-ea"/>
              </a:rPr>
              <a:t>물체의 위치를 정확하게 제공하는 방법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Segmentation : </a:t>
            </a:r>
            <a:r>
              <a:rPr lang="ko-KR" altLang="en-US" sz="1800" dirty="0">
                <a:latin typeface="+mj-ea"/>
                <a:ea typeface="+mj-ea"/>
              </a:rPr>
              <a:t>모든 픽셀 값의 </a:t>
            </a:r>
            <a:r>
              <a:rPr lang="en-US" altLang="ko-KR" sz="1800" dirty="0">
                <a:latin typeface="+mj-ea"/>
                <a:ea typeface="+mj-ea"/>
              </a:rPr>
              <a:t>Label</a:t>
            </a:r>
            <a:r>
              <a:rPr lang="ko-KR" altLang="en-US" sz="1800" dirty="0">
                <a:latin typeface="+mj-ea"/>
                <a:ea typeface="+mj-ea"/>
              </a:rPr>
              <a:t>을 예측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어떤 픽셀이 어떤 </a:t>
            </a:r>
            <a:r>
              <a:rPr lang="en-US" altLang="ko-KR" sz="1800" dirty="0">
                <a:latin typeface="+mj-ea"/>
                <a:ea typeface="+mj-ea"/>
              </a:rPr>
              <a:t>Label</a:t>
            </a:r>
            <a:r>
              <a:rPr lang="ko-KR" altLang="en-US" sz="1800" dirty="0">
                <a:latin typeface="+mj-ea"/>
                <a:ea typeface="+mj-ea"/>
              </a:rPr>
              <a:t>에 포함되는지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6BCC7957-0478-48AE-988D-450C49DD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85" y="3232483"/>
            <a:ext cx="8063176" cy="342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330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F507D-0B9B-4F85-AFBA-76ED70AE5A03}"/>
              </a:ext>
            </a:extLst>
          </p:cNvPr>
          <p:cNvSpPr txBox="1"/>
          <p:nvPr/>
        </p:nvSpPr>
        <p:spPr>
          <a:xfrm>
            <a:off x="443060" y="886120"/>
            <a:ext cx="9058749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Semantic Segmentation</a:t>
            </a:r>
            <a:r>
              <a:rPr lang="ko-KR" altLang="en-US" sz="1800" dirty="0">
                <a:latin typeface="+mj-ea"/>
                <a:ea typeface="+mj-ea"/>
              </a:rPr>
              <a:t>과 </a:t>
            </a:r>
            <a:r>
              <a:rPr lang="en-US" altLang="ko-KR" sz="1800" dirty="0">
                <a:latin typeface="+mj-ea"/>
                <a:ea typeface="+mj-ea"/>
              </a:rPr>
              <a:t>Instance Segmentation</a:t>
            </a:r>
            <a:r>
              <a:rPr lang="ko-KR" altLang="en-US" sz="1800" dirty="0">
                <a:latin typeface="+mj-ea"/>
                <a:ea typeface="+mj-ea"/>
              </a:rPr>
              <a:t>의 차이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Instance Segmentation</a:t>
            </a:r>
            <a:r>
              <a:rPr lang="ko-KR" altLang="en-US" sz="1800" dirty="0">
                <a:latin typeface="+mj-ea"/>
                <a:ea typeface="+mj-ea"/>
              </a:rPr>
              <a:t>의 경우</a:t>
            </a:r>
            <a:r>
              <a:rPr lang="en-US" altLang="ko-KR" sz="1800" dirty="0">
                <a:latin typeface="+mj-ea"/>
                <a:ea typeface="+mj-ea"/>
              </a:rPr>
              <a:t>, Semantic Segmentation</a:t>
            </a:r>
            <a:r>
              <a:rPr lang="ko-KR" altLang="en-US" sz="1800" dirty="0">
                <a:latin typeface="+mj-ea"/>
                <a:ea typeface="+mj-ea"/>
              </a:rPr>
              <a:t>의 업그레이드 버전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같은 </a:t>
            </a:r>
            <a:r>
              <a:rPr lang="en-US" altLang="ko-KR" sz="1800" dirty="0">
                <a:latin typeface="+mj-ea"/>
                <a:ea typeface="+mj-ea"/>
              </a:rPr>
              <a:t>Class</a:t>
            </a:r>
            <a:r>
              <a:rPr lang="ko-KR" altLang="en-US" sz="1800" dirty="0">
                <a:latin typeface="+mj-ea"/>
                <a:ea typeface="+mj-ea"/>
              </a:rPr>
              <a:t>에 속하는 물체도 정확하게 검출해서 구분하는 차이가 있음</a:t>
            </a:r>
          </a:p>
        </p:txBody>
      </p:sp>
      <p:pic>
        <p:nvPicPr>
          <p:cNvPr id="10" name="Picture 2" descr="Image for post">
            <a:extLst>
              <a:ext uri="{FF2B5EF4-FFF2-40B4-BE49-F238E27FC236}">
                <a16:creationId xmlns:a16="http://schemas.microsoft.com/office/drawing/2014/main" id="{B0A1BC64-CCCC-4F5E-B081-CB7EF222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82" y="2890009"/>
            <a:ext cx="4520432" cy="33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1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7574915" y="6496685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143" name="Google Shape;143;p6"/>
          <p:cNvGrpSpPr/>
          <p:nvPr/>
        </p:nvGrpSpPr>
        <p:grpSpPr>
          <a:xfrm>
            <a:off x="-7620" y="203835"/>
            <a:ext cx="1608455" cy="400110"/>
            <a:chOff x="-7620" y="203835"/>
            <a:chExt cx="1608455" cy="400110"/>
          </a:xfrm>
        </p:grpSpPr>
        <p:sp>
          <p:nvSpPr>
            <p:cNvPr id="144" name="Google Shape;144;p6"/>
            <p:cNvSpPr/>
            <p:nvPr/>
          </p:nvSpPr>
          <p:spPr>
            <a:xfrm>
              <a:off x="-7620" y="203835"/>
              <a:ext cx="1566545" cy="40005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077935" y="203835"/>
              <a:ext cx="5229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01.</a:t>
              </a:r>
              <a:endParaRPr sz="20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46" name="Google Shape;146;p6"/>
          <p:cNvCxnSpPr/>
          <p:nvPr/>
        </p:nvCxnSpPr>
        <p:spPr>
          <a:xfrm>
            <a:off x="-7620" y="584835"/>
            <a:ext cx="3755390" cy="0"/>
          </a:xfrm>
          <a:prstGeom prst="straightConnector1">
            <a:avLst/>
          </a:prstGeom>
          <a:noFill/>
          <a:ln w="28575" cap="flat" cmpd="sng">
            <a:solidFill>
              <a:srgbClr val="1D2F3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6"/>
          <p:cNvSpPr txBox="1"/>
          <p:nvPr/>
        </p:nvSpPr>
        <p:spPr>
          <a:xfrm>
            <a:off x="1630045" y="203775"/>
            <a:ext cx="31017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Semantic Segmentation</a:t>
            </a:r>
            <a:endParaRPr sz="2000" b="1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26" name="Picture 6" descr="Image for post">
            <a:extLst>
              <a:ext uri="{FF2B5EF4-FFF2-40B4-BE49-F238E27FC236}">
                <a16:creationId xmlns:a16="http://schemas.microsoft.com/office/drawing/2014/main" id="{CE69A2DF-B517-41BD-9173-2A82C52E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98" y="2371983"/>
            <a:ext cx="8839200" cy="329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1679AF-9A4E-4774-BEE5-7B7E7C12ED64}"/>
              </a:ext>
            </a:extLst>
          </p:cNvPr>
          <p:cNvSpPr txBox="1"/>
          <p:nvPr/>
        </p:nvSpPr>
        <p:spPr>
          <a:xfrm>
            <a:off x="443060" y="886120"/>
            <a:ext cx="9058749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Semantic Segmentation</a:t>
            </a:r>
            <a:r>
              <a:rPr lang="ko-KR" altLang="en-US" sz="1800" dirty="0">
                <a:latin typeface="+mj-ea"/>
                <a:ea typeface="+mj-ea"/>
              </a:rPr>
              <a:t>과 </a:t>
            </a:r>
            <a:r>
              <a:rPr lang="en-US" altLang="ko-KR" sz="1800" dirty="0">
                <a:latin typeface="+mj-ea"/>
                <a:ea typeface="+mj-ea"/>
              </a:rPr>
              <a:t>Instance Segmentation</a:t>
            </a:r>
            <a:r>
              <a:rPr lang="ko-KR" altLang="en-US" sz="1800" dirty="0">
                <a:latin typeface="+mj-ea"/>
                <a:ea typeface="+mj-ea"/>
              </a:rPr>
              <a:t>의 차이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+mj-ea"/>
                <a:ea typeface="+mj-ea"/>
              </a:rPr>
              <a:t>왼쪽 이미지는 </a:t>
            </a:r>
            <a:r>
              <a:rPr lang="en-US" altLang="ko-KR" sz="1800" dirty="0">
                <a:latin typeface="+mj-ea"/>
                <a:ea typeface="+mj-ea"/>
              </a:rPr>
              <a:t>Instance Segmentation, </a:t>
            </a:r>
            <a:r>
              <a:rPr lang="ko-KR" altLang="en-US" sz="1800" dirty="0">
                <a:latin typeface="+mj-ea"/>
                <a:ea typeface="+mj-ea"/>
              </a:rPr>
              <a:t>오른쪽 이미지는 </a:t>
            </a:r>
            <a:r>
              <a:rPr lang="en-US" altLang="ko-KR" sz="1800" dirty="0">
                <a:latin typeface="+mj-ea"/>
                <a:ea typeface="+mj-ea"/>
              </a:rPr>
              <a:t>Semantic Segmentation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5619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556</Words>
  <Application>Microsoft Office PowerPoint</Application>
  <PresentationFormat>A4 용지(210x297mm)</PresentationFormat>
  <Paragraphs>120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맑은 고딕</vt:lpstr>
      <vt:lpstr>Arial</vt:lpstr>
      <vt:lpstr>Raleway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ATC_003</dc:creator>
  <cp:lastModifiedBy>733</cp:lastModifiedBy>
  <cp:revision>21</cp:revision>
  <dcterms:modified xsi:type="dcterms:W3CDTF">2020-09-03T15:04:48Z</dcterms:modified>
</cp:coreProperties>
</file>